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254" r:id="rId1"/>
  </p:sldMasterIdLst>
  <p:notesMasterIdLst>
    <p:notesMasterId r:id="rId19"/>
  </p:notesMasterIdLst>
  <p:sldIdLst>
    <p:sldId id="256" r:id="rId2"/>
    <p:sldId id="270" r:id="rId3"/>
    <p:sldId id="271" r:id="rId4"/>
    <p:sldId id="259" r:id="rId5"/>
    <p:sldId id="261" r:id="rId6"/>
    <p:sldId id="262" r:id="rId7"/>
    <p:sldId id="272" r:id="rId8"/>
    <p:sldId id="263" r:id="rId9"/>
    <p:sldId id="264" r:id="rId10"/>
    <p:sldId id="266" r:id="rId11"/>
    <p:sldId id="273" r:id="rId12"/>
    <p:sldId id="257" r:id="rId13"/>
    <p:sldId id="258" r:id="rId14"/>
    <p:sldId id="274" r:id="rId15"/>
    <p:sldId id="275" r:id="rId16"/>
    <p:sldId id="276" r:id="rId17"/>
    <p:sldId id="267" r:id="rId18"/>
  </p:sldIdLst>
  <p:sldSz cx="13004800" cy="9753600"/>
  <p:notesSz cx="6858000" cy="9144000"/>
  <p:defaultTextStyle>
    <a:defPPr>
      <a:defRPr lang="en-US"/>
    </a:defPPr>
    <a:lvl1pPr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4572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9144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13716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8288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1"/>
  </p:normalViewPr>
  <p:slideViewPr>
    <p:cSldViewPr>
      <p:cViewPr varScale="1">
        <p:scale>
          <a:sx n="71" d="100"/>
          <a:sy n="71" d="100"/>
        </p:scale>
        <p:origin x="1408" y="18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31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2AE230B-E2C6-424A-AFDE-A50EE3CEEE5C}" type="datetimeFigureOut">
              <a:rPr lang="en-US"/>
              <a:pPr>
                <a:defRPr/>
              </a:pPr>
              <a:t>12/10/17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A2BB7E1-AAE1-984B-9EDC-FEB9DF8CAE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860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1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5493060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ECD43-7B2A-C340-8BA6-8589E6FF5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3889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在关闭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chemeClr val="accent1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002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/>
            </a:lvl2pPr>
            <a:lvl3pPr marL="342900" indent="-342900">
              <a:buClr>
                <a:schemeClr val="accent1"/>
              </a:buClr>
              <a:defRPr/>
            </a:lvl3pPr>
            <a:lvl4pPr marL="635000" indent="-292100"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0C3E-E714-F44B-8207-C8A192B7A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29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03137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1"/>
              </a:buClr>
              <a:defRPr/>
            </a:lvl3pPr>
            <a:lvl4pPr marL="635000" indent="-292100"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669504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1"/>
              </a:buClr>
              <a:defRPr/>
            </a:lvl3pPr>
            <a:lvl4pPr marL="635000" indent="-292100"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5B1B9-69A8-8E40-B7B5-DF01D1B602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60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  <a:defRPr sz="32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  <a:defRPr sz="28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  <a:defRPr sz="24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62361-D1EA-8A47-98C6-9CB1E90585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93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zh-CN" altLang="en-US" noProof="0" smtClean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A145B-76F8-A746-AB6C-FA2BECAF3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34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zh-CN" altLang="en-US" noProof="0" smtClean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EBAB3-AB80-014D-A40E-37ED291617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93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1"/>
              </a:buClr>
              <a:defRPr sz="3600"/>
            </a:lvl1pPr>
            <a:lvl2pPr marL="742950" indent="-742950">
              <a:lnSpc>
                <a:spcPct val="120000"/>
              </a:lnSpc>
              <a:buClr>
                <a:schemeClr val="accent1"/>
              </a:buClr>
              <a:defRPr sz="3200"/>
            </a:lvl2pPr>
            <a:lvl3pPr marL="342900" indent="-342900">
              <a:lnSpc>
                <a:spcPct val="120000"/>
              </a:lnSpc>
              <a:buClr>
                <a:schemeClr val="accent1"/>
              </a:buClr>
              <a:defRPr sz="2800"/>
            </a:lvl3pPr>
            <a:lvl4pPr marL="635000" indent="-292100">
              <a:lnSpc>
                <a:spcPct val="120000"/>
              </a:lnSpc>
              <a:buClr>
                <a:schemeClr val="accent1"/>
              </a:buClr>
              <a:defRPr sz="2400"/>
            </a:lvl4pPr>
            <a:lvl5pPr>
              <a:lnSpc>
                <a:spcPct val="120000"/>
              </a:lnSpc>
              <a:buClr>
                <a:schemeClr val="accent1"/>
              </a:buCl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E65BE-2E11-7A48-9B9B-BE2D03A57A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186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2946766"/>
            <a:ext cx="8839200" cy="3859518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00BCCD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00BCCD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00BCCD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00BCCD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00BCCD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AC4B8-BA29-3449-979C-B7FE8DC12E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7630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73100"/>
            <a:ext cx="12039600" cy="723900"/>
          </a:xfrm>
        </p:spPr>
        <p:txBody>
          <a:bodyPr/>
          <a:lstStyle>
            <a:lvl1pPr algn="ctr">
              <a:defRPr sz="540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30525-4F60-5640-A294-CC90273B8A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8724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</a:t>
            </a:r>
            <a:r>
              <a:rPr lang="en-US" dirty="0" err="1" smtClean="0">
                <a:sym typeface="Open Sans Extrabold" charset="0"/>
              </a:rPr>
              <a:t>edt</a:t>
            </a:r>
            <a:r>
              <a:rPr lang="en-US" dirty="0" smtClean="0">
                <a:sym typeface="Open Sans Extrabold" charset="0"/>
              </a:rPr>
              <a:t> </a:t>
            </a:r>
            <a:r>
              <a:rPr lang="en-US" dirty="0">
                <a:sym typeface="Open Sans Extrabold" charset="0"/>
              </a:rPr>
              <a:t>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</a:t>
            </a:r>
            <a:r>
              <a:rPr lang="zh-CN" altLang="en-US" dirty="0" smtClean="0">
                <a:sym typeface="Open Sans Light" charset="0"/>
              </a:rPr>
              <a:t>测试</a:t>
            </a:r>
            <a:r>
              <a:rPr lang="en-US" dirty="0" smtClean="0">
                <a:sym typeface="Open Sans Light" charset="0"/>
              </a:rPr>
              <a:t>Master </a:t>
            </a:r>
            <a:r>
              <a:rPr lang="en-US" dirty="0">
                <a:sym typeface="Open Sans Light" charset="0"/>
              </a:rPr>
              <a:t>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FF3F9308-874B-F745-83DC-B5DB987E3E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2" r:id="rId1"/>
    <p:sldLayoutId id="2147484663" r:id="rId2"/>
    <p:sldLayoutId id="2147484664" r:id="rId3"/>
    <p:sldLayoutId id="2147484665" r:id="rId4"/>
    <p:sldLayoutId id="2147484666" r:id="rId5"/>
    <p:sldLayoutId id="2147484667" r:id="rId6"/>
    <p:sldLayoutId id="2147484626" r:id="rId7"/>
    <p:sldLayoutId id="2147484627" r:id="rId8"/>
    <p:sldLayoutId id="2147484668" r:id="rId9"/>
    <p:sldLayoutId id="2147484628" r:id="rId10"/>
    <p:sldLayoutId id="2147484669" r:id="rId11"/>
  </p:sldLayoutIdLst>
  <p:transition/>
  <p:hf hdr="0" ftr="0" dt="0"/>
  <p:txStyles>
    <p:titleStyle>
      <a:lvl1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chemeClr val="accent1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ts val="2400"/>
        </a:spcBef>
        <a:spcAft>
          <a:spcPct val="0"/>
        </a:spcAft>
        <a:buClr>
          <a:schemeClr val="accent1"/>
        </a:buClr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1" fontAlgn="base" hangingPunct="1">
        <a:lnSpc>
          <a:spcPct val="120000"/>
        </a:lnSpc>
        <a:spcBef>
          <a:spcPts val="2400"/>
        </a:spcBef>
        <a:spcAft>
          <a:spcPct val="0"/>
        </a:spcAft>
        <a:buClr>
          <a:schemeClr val="accent1"/>
        </a:buClr>
        <a:defRPr sz="3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■"/>
        <a:defRPr sz="32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●"/>
        <a:defRPr sz="2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-"/>
        <a:defRPr sz="2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rawgit.com/jmockit/jmockit.github.io/e5f649df0276ef561b1b98004914a0cfd0c290bb/MockingToolkitComparisonMatrix.htm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jmockit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单元测试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测试自动化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258414" y="2673155"/>
            <a:ext cx="2500364" cy="757130"/>
          </a:xfrm>
        </p:spPr>
        <p:txBody>
          <a:bodyPr/>
          <a:lstStyle/>
          <a:p>
            <a:r>
              <a:rPr kumimoji="1" lang="en-US" altLang="zh-CN" dirty="0" smtClean="0"/>
              <a:t>SE</a:t>
            </a:r>
            <a:r>
              <a:rPr kumimoji="1" lang="zh-CN" altLang="en-US" dirty="0" smtClean="0"/>
              <a:t> 特训营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1759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总结：</a:t>
            </a:r>
            <a:r>
              <a:rPr kumimoji="1" lang="en-US" altLang="zh-CN" dirty="0" err="1" smtClean="0"/>
              <a:t>JMockit</a:t>
            </a:r>
            <a:r>
              <a:rPr kumimoji="1" lang="zh-CN" altLang="en-US" dirty="0" smtClean="0"/>
              <a:t> 核心 </a:t>
            </a:r>
            <a:r>
              <a:rPr kumimoji="1" lang="en-US" altLang="zh-CN" dirty="0" smtClean="0"/>
              <a:t>API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728296" y="1572185"/>
            <a:ext cx="5761360" cy="76327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AAA</a:t>
            </a:r>
            <a:r>
              <a:rPr kumimoji="1" lang="zh-CN" altLang="en-US" dirty="0" smtClean="0"/>
              <a:t> 阶段</a:t>
            </a:r>
            <a:endParaRPr kumimoji="1" lang="en-US" altLang="zh-CN" dirty="0"/>
          </a:p>
          <a:p>
            <a:pPr marL="742950" indent="-742950">
              <a:buFont typeface="+mj-lt"/>
              <a:buAutoNum type="arabicPeriod"/>
            </a:pPr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Expectations(){{}}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zh-CN" altLang="en-US" dirty="0" smtClean="0"/>
              <a:t>执行被测方法</a:t>
            </a:r>
            <a:endParaRPr kumimoji="1" lang="en-US" altLang="zh-CN" dirty="0" smtClean="0"/>
          </a:p>
          <a:p>
            <a:pPr marL="742950" indent="-742950">
              <a:buFont typeface="+mj-lt"/>
              <a:buAutoNum type="arabicPeriod"/>
            </a:pPr>
            <a:r>
              <a:rPr kumimoji="1" lang="zh-CN" altLang="en-US" dirty="0" smtClean="0"/>
              <a:t>数据验证或行为验证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assertXx</a:t>
            </a:r>
            <a:r>
              <a:rPr kumimoji="1" lang="en-US" altLang="zh-CN" dirty="0" smtClean="0"/>
              <a:t>()</a:t>
            </a:r>
          </a:p>
          <a:p>
            <a:pPr lvl="1"/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Verification(){{}}</a:t>
            </a:r>
          </a:p>
          <a:p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9AC4B8-BA29-3449-979C-B7FE8DC12E5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内容占位符 4"/>
          <p:cNvSpPr txBox="1">
            <a:spLocks/>
          </p:cNvSpPr>
          <p:nvPr/>
        </p:nvSpPr>
        <p:spPr bwMode="auto">
          <a:xfrm>
            <a:off x="525736" y="1572185"/>
            <a:ext cx="5761360" cy="7632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520700" indent="-5207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Ø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1028700" indent="-5207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1549400" indent="-5207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2057400" indent="-5207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2578100" indent="-5207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marL="0" indent="0">
              <a:buNone/>
            </a:pPr>
            <a:r>
              <a:rPr kumimoji="1" lang="zh-CN" altLang="en-US" kern="0" dirty="0" smtClean="0"/>
              <a:t>实例化被测对象</a:t>
            </a:r>
            <a:endParaRPr kumimoji="1" lang="en-US" altLang="zh-CN" kern="0" dirty="0" smtClean="0"/>
          </a:p>
          <a:p>
            <a:pPr lvl="1"/>
            <a:r>
              <a:rPr kumimoji="1" lang="en-US" altLang="zh-CN" kern="0" dirty="0" smtClean="0"/>
              <a:t>@Tested</a:t>
            </a:r>
          </a:p>
          <a:p>
            <a:pPr lvl="1"/>
            <a:endParaRPr kumimoji="1" lang="en-US" altLang="zh-CN" kern="0" dirty="0" smtClean="0"/>
          </a:p>
          <a:p>
            <a:pPr marL="0" indent="0">
              <a:buNone/>
            </a:pPr>
            <a:r>
              <a:rPr kumimoji="1" lang="en-US" altLang="zh-CN" kern="0" dirty="0" smtClean="0"/>
              <a:t>Mock</a:t>
            </a:r>
            <a:r>
              <a:rPr kumimoji="1" lang="zh-CN" altLang="en-US" kern="0" dirty="0"/>
              <a:t> </a:t>
            </a:r>
            <a:r>
              <a:rPr kumimoji="1" lang="zh-CN" altLang="en-US" kern="0" dirty="0" smtClean="0"/>
              <a:t>一个成员变量或方法参数</a:t>
            </a:r>
            <a:endParaRPr kumimoji="1" lang="en-US" altLang="zh-CN" kern="0" dirty="0" smtClean="0"/>
          </a:p>
          <a:p>
            <a:pPr lvl="1"/>
            <a:r>
              <a:rPr kumimoji="1" lang="en-US" altLang="zh-CN" kern="0" dirty="0" smtClean="0"/>
              <a:t>@Mocked/@Injectable</a:t>
            </a:r>
          </a:p>
          <a:p>
            <a:pPr lvl="1"/>
            <a:r>
              <a:rPr kumimoji="1" lang="en-US" altLang="zh-CN" kern="0" dirty="0" smtClean="0"/>
              <a:t>@Mocked</a:t>
            </a:r>
            <a:r>
              <a:rPr kumimoji="1" lang="zh-CN" altLang="en-US" kern="0" dirty="0"/>
              <a:t> </a:t>
            </a:r>
            <a:r>
              <a:rPr kumimoji="1" lang="zh-CN" altLang="en-US" kern="0" dirty="0" smtClean="0"/>
              <a:t>作用于类，而后者左右于实例</a:t>
            </a:r>
            <a:endParaRPr kumimoji="1" lang="en-US" altLang="zh-CN" kern="0" dirty="0" smtClean="0"/>
          </a:p>
          <a:p>
            <a:pPr lvl="1"/>
            <a:r>
              <a:rPr kumimoji="1" lang="en-US" altLang="zh-CN" kern="0" dirty="0" smtClean="0"/>
              <a:t>@Injectable</a:t>
            </a:r>
            <a:r>
              <a:rPr kumimoji="1" lang="zh-CN" altLang="en-US" kern="0" dirty="0" smtClean="0"/>
              <a:t> </a:t>
            </a:r>
            <a:r>
              <a:rPr kumimoji="1" lang="en-US" altLang="zh-CN" kern="0" dirty="0" smtClean="0"/>
              <a:t>mock</a:t>
            </a:r>
            <a:r>
              <a:rPr kumimoji="1" lang="zh-CN" altLang="en-US" kern="0" dirty="0" smtClean="0"/>
              <a:t>的对象会自动注入给</a:t>
            </a:r>
            <a:r>
              <a:rPr kumimoji="1" lang="en-US" altLang="zh-CN" kern="0" dirty="0" smtClean="0"/>
              <a:t>@Tested</a:t>
            </a:r>
            <a:r>
              <a:rPr kumimoji="1" lang="zh-CN" altLang="en-US" kern="0" dirty="0" smtClean="0"/>
              <a:t> 实例化的被测对象</a:t>
            </a:r>
            <a:endParaRPr kumimoji="1" lang="en-US" altLang="zh-CN" kern="0" dirty="0" smtClean="0"/>
          </a:p>
        </p:txBody>
      </p:sp>
    </p:spTree>
    <p:extLst>
      <p:ext uri="{BB962C8B-B14F-4D97-AF65-F5344CB8AC3E}">
        <p14:creationId xmlns:p14="http://schemas.microsoft.com/office/powerpoint/2010/main" val="1961611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037904" y="3060700"/>
            <a:ext cx="8839200" cy="5047536"/>
          </a:xfrm>
        </p:spPr>
        <p:txBody>
          <a:bodyPr/>
          <a:lstStyle/>
          <a:p>
            <a:pPr algn="l"/>
            <a:r>
              <a:rPr kumimoji="1" lang="zh-CN" altLang="en-US" dirty="0"/>
              <a:t>在自己的</a:t>
            </a:r>
            <a:r>
              <a:rPr kumimoji="1" lang="zh-CN" altLang="en-US" dirty="0" smtClean="0"/>
              <a:t>项目或</a:t>
            </a:r>
            <a:r>
              <a:rPr kumimoji="1" lang="zh-CN" altLang="en-US" dirty="0"/>
              <a:t>开源库中，找一个复杂度大于</a:t>
            </a:r>
            <a:r>
              <a:rPr kumimoji="1" lang="en-US" altLang="zh-CN" dirty="0"/>
              <a:t>3</a:t>
            </a:r>
            <a:r>
              <a:rPr kumimoji="1" lang="zh-CN" altLang="en-US" dirty="0"/>
              <a:t>的</a:t>
            </a:r>
            <a:r>
              <a:rPr kumimoji="1" lang="zh-CN" altLang="en-US" dirty="0" smtClean="0"/>
              <a:t>方法</a:t>
            </a:r>
            <a:endParaRPr kumimoji="1" lang="en-US" altLang="zh-CN" dirty="0"/>
          </a:p>
          <a:p>
            <a:pPr marL="685800" indent="-685800" algn="l">
              <a:buFont typeface="Arial" charset="0"/>
              <a:buChar char="•"/>
            </a:pPr>
            <a:r>
              <a:rPr kumimoji="1" lang="zh-CN" altLang="en-US" dirty="0" smtClean="0"/>
              <a:t>设计测试用例，分享你的设计思路</a:t>
            </a:r>
            <a:endParaRPr kumimoji="1" lang="en-US" altLang="zh-CN" dirty="0" smtClean="0"/>
          </a:p>
          <a:p>
            <a:pPr marL="685800" indent="-685800" algn="l">
              <a:buFont typeface="Arial" charset="0"/>
              <a:buChar char="•"/>
            </a:pPr>
            <a:r>
              <a:rPr kumimoji="1" lang="zh-CN" altLang="en-US" dirty="0" smtClean="0"/>
              <a:t>为之写测试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9AC4B8-BA29-3449-979C-B7FE8DC12E5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163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162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单元测试的价值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571500" indent="-571500"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</a:pPr>
            <a:r>
              <a:rPr kumimoji="1" lang="zh-CN" altLang="en-US" sz="3600" dirty="0"/>
              <a:t>开发者确认自己的逻辑正确性</a:t>
            </a:r>
            <a:endParaRPr kumimoji="1" lang="en-US" altLang="zh-CN" sz="3600" dirty="0"/>
          </a:p>
          <a:p>
            <a:pPr marL="571500" indent="-571500"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</a:pPr>
            <a:endParaRPr kumimoji="1" lang="en-US" altLang="zh-CN" sz="3600" dirty="0" smtClean="0"/>
          </a:p>
          <a:p>
            <a:pPr marL="571500" indent="-571500"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</a:pPr>
            <a:r>
              <a:rPr kumimoji="1" lang="zh-CN" altLang="en-US" sz="3600" dirty="0" smtClean="0"/>
              <a:t>重构的前提</a:t>
            </a:r>
            <a:endParaRPr kumimoji="1" lang="en-US" altLang="zh-CN" sz="3600" dirty="0" smtClean="0"/>
          </a:p>
          <a:p>
            <a:pPr lvl="1" indent="-342900"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</a:pPr>
            <a:r>
              <a:rPr kumimoji="1" lang="zh-CN" altLang="en-US" sz="2400" dirty="0" smtClean="0"/>
              <a:t>遗留系统的定义</a:t>
            </a:r>
            <a:endParaRPr kumimoji="1" lang="en-US" altLang="zh-CN" sz="2400" dirty="0" smtClean="0"/>
          </a:p>
          <a:p>
            <a:pPr marL="571500" indent="-571500"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</a:pPr>
            <a:endParaRPr kumimoji="1" lang="en-US" altLang="zh-CN" sz="3600" dirty="0" smtClean="0"/>
          </a:p>
          <a:p>
            <a:pPr marL="571500" indent="-571500"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</a:pPr>
            <a:r>
              <a:rPr kumimoji="1" lang="zh-CN" altLang="en-US" sz="3600" dirty="0" smtClean="0"/>
              <a:t>提升</a:t>
            </a:r>
            <a:r>
              <a:rPr kumimoji="1" lang="zh-CN" altLang="en-US" sz="3600" dirty="0"/>
              <a:t>开发者之间</a:t>
            </a:r>
            <a:r>
              <a:rPr kumimoji="1" lang="zh-CN" altLang="en-US" sz="3600" dirty="0" smtClean="0"/>
              <a:t>协作</a:t>
            </a:r>
            <a:endParaRPr kumimoji="1" lang="en-US" altLang="zh-CN" sz="3600" dirty="0" smtClean="0"/>
          </a:p>
          <a:p>
            <a:pPr lvl="1" indent="-342900"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</a:pPr>
            <a:r>
              <a:rPr kumimoji="1" lang="zh-CN" altLang="en-US" sz="2400" dirty="0" smtClean="0"/>
              <a:t>意图的传承</a:t>
            </a:r>
            <a:endParaRPr kumimoji="1" lang="en-US" altLang="zh-CN" sz="2400" dirty="0"/>
          </a:p>
          <a:p>
            <a:pPr marL="965200" lvl="1" indent="-457200"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</a:pPr>
            <a:endParaRPr kumimoji="1" lang="zh-CN" altLang="en-US" sz="3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15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常见问题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571500" indent="-571500"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</a:pPr>
            <a:r>
              <a:rPr kumimoji="1" lang="zh-CN" altLang="en-US" sz="3600" dirty="0"/>
              <a:t>单元测试的价值不大？</a:t>
            </a:r>
            <a:endParaRPr kumimoji="1" lang="en-US" altLang="zh-CN" sz="3600" dirty="0"/>
          </a:p>
          <a:p>
            <a:pPr lvl="1" indent="-342900"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</a:pPr>
            <a:r>
              <a:rPr kumimoji="1" lang="zh-CN" altLang="en-US" sz="2400" dirty="0"/>
              <a:t>业务逻辑简单，仅仅是数据的 </a:t>
            </a:r>
            <a:r>
              <a:rPr kumimoji="1" lang="en-US" altLang="zh-CN" sz="2400" dirty="0"/>
              <a:t>CRUD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 lvl="1" indent="-342900"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</a:pPr>
            <a:r>
              <a:rPr kumimoji="1" lang="zh-CN" altLang="en-US" sz="2400" dirty="0"/>
              <a:t>业务逻辑集中在</a:t>
            </a:r>
            <a:r>
              <a:rPr kumimoji="1" lang="en-US" altLang="zh-CN" sz="2400" dirty="0"/>
              <a:t>DB</a:t>
            </a:r>
            <a:r>
              <a:rPr kumimoji="1" lang="zh-CN" altLang="en-US" sz="2400" dirty="0"/>
              <a:t> 存储过程或</a:t>
            </a:r>
            <a:r>
              <a:rPr kumimoji="1" lang="en-US" altLang="zh-CN" sz="2400" dirty="0"/>
              <a:t>UI</a:t>
            </a:r>
            <a:r>
              <a:rPr kumimoji="1" lang="zh-CN" altLang="en-US" sz="2400" dirty="0"/>
              <a:t>中</a:t>
            </a:r>
            <a:endParaRPr kumimoji="1" lang="en-US" altLang="zh-CN" sz="2400" dirty="0"/>
          </a:p>
          <a:p>
            <a:pPr lvl="1" indent="-342900"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</a:pPr>
            <a:endParaRPr kumimoji="1" lang="en-US" altLang="zh-CN" sz="2400" dirty="0"/>
          </a:p>
          <a:p>
            <a:pPr marL="571500" indent="-571500"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</a:pPr>
            <a:r>
              <a:rPr kumimoji="1" lang="zh-CN" altLang="en-US" sz="3600" dirty="0" smtClean="0"/>
              <a:t>私有方法</a:t>
            </a:r>
            <a:r>
              <a:rPr kumimoji="1" lang="zh-CN" altLang="en-US" sz="3600" dirty="0"/>
              <a:t>是否需要测试</a:t>
            </a:r>
            <a:r>
              <a:rPr kumimoji="1" lang="zh-CN" altLang="en-US" sz="3600" dirty="0" smtClean="0"/>
              <a:t>？</a:t>
            </a:r>
            <a:endParaRPr kumimoji="1" lang="en-US" altLang="zh-CN" sz="3600" dirty="0"/>
          </a:p>
          <a:p>
            <a:pPr lvl="1" indent="-342900"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</a:pPr>
            <a:r>
              <a:rPr kumimoji="1" lang="zh-CN" altLang="en-US" sz="2400" dirty="0"/>
              <a:t>取决</a:t>
            </a:r>
            <a:r>
              <a:rPr kumimoji="1" lang="zh-CN" altLang="en-US" sz="2400" dirty="0" smtClean="0"/>
              <a:t>其复杂度</a:t>
            </a:r>
            <a:endParaRPr kumimoji="1" lang="en-US" altLang="zh-CN" sz="2400" dirty="0" smtClean="0"/>
          </a:p>
          <a:p>
            <a:pPr lvl="1" indent="-342900">
              <a:spcBef>
                <a:spcPts val="1200"/>
              </a:spcBef>
              <a:buClr>
                <a:schemeClr val="accent1"/>
              </a:buClr>
              <a:buFont typeface="Wingdings" charset="2"/>
              <a:buChar char="Ø"/>
            </a:pPr>
            <a:r>
              <a:rPr kumimoji="1" lang="zh-CN" altLang="en-US" sz="2400" dirty="0" smtClean="0"/>
              <a:t>可否从分治中获得收益</a:t>
            </a:r>
            <a:endParaRPr kumimoji="1" lang="en-US" altLang="zh-CN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84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测试覆盖率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衡量被测系统中被调用的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类，方法，分支，指令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762361-D1EA-8A47-98C6-9CB1E90585D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238750"/>
            <a:ext cx="11684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20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Jacoco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422400"/>
            <a:ext cx="12242800" cy="7558856"/>
          </a:xfrm>
        </p:spPr>
        <p:txBody>
          <a:bodyPr/>
          <a:lstStyle/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www.jacoco.org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jacoco</a:t>
            </a:r>
            <a:r>
              <a:rPr kumimoji="1" lang="en-US" altLang="zh-CN" dirty="0"/>
              <a:t>/trunk/</a:t>
            </a:r>
            <a:r>
              <a:rPr kumimoji="1" lang="en-US" altLang="zh-CN" dirty="0" err="1"/>
              <a:t>index.html</a:t>
            </a:r>
            <a:endParaRPr kumimoji="1" lang="en-US" altLang="zh-CN" dirty="0"/>
          </a:p>
          <a:p>
            <a:pPr lvl="1"/>
            <a:r>
              <a:rPr kumimoji="1" lang="zh-CN" altLang="de-DE" dirty="0" smtClean="0"/>
              <a:t>实现</a:t>
            </a:r>
            <a:r>
              <a:rPr kumimoji="1" lang="zh-CN" altLang="de-DE" dirty="0"/>
              <a:t>了 </a:t>
            </a:r>
            <a:r>
              <a:rPr kumimoji="1" lang="de-DE" altLang="zh-CN" dirty="0"/>
              <a:t>JVM-TI  (JMV </a:t>
            </a:r>
            <a:r>
              <a:rPr kumimoji="1" lang="de-DE" altLang="zh-CN" dirty="0" err="1"/>
              <a:t>tool</a:t>
            </a:r>
            <a:r>
              <a:rPr kumimoji="1" lang="de-DE" altLang="zh-CN" dirty="0"/>
              <a:t> </a:t>
            </a:r>
            <a:r>
              <a:rPr kumimoji="1" lang="de-DE" altLang="zh-CN" dirty="0" err="1"/>
              <a:t>interface</a:t>
            </a:r>
            <a:r>
              <a:rPr kumimoji="1" lang="de-DE" altLang="zh-CN" dirty="0"/>
              <a:t>) ,  </a:t>
            </a:r>
            <a:r>
              <a:rPr kumimoji="1" lang="zh-CN" altLang="de-DE" dirty="0"/>
              <a:t>相当于 </a:t>
            </a:r>
            <a:r>
              <a:rPr kumimoji="1" lang="de-DE" altLang="zh-CN" dirty="0"/>
              <a:t>JVM </a:t>
            </a:r>
            <a:r>
              <a:rPr kumimoji="1" lang="zh-CN" altLang="de-DE" dirty="0"/>
              <a:t>的</a:t>
            </a:r>
            <a:r>
              <a:rPr kumimoji="1" lang="de-DE" altLang="zh-CN" dirty="0" err="1" smtClean="0"/>
              <a:t>Listener</a:t>
            </a:r>
            <a:r>
              <a:rPr kumimoji="1" lang="zh-CN" altLang="en-US" dirty="0" smtClean="0"/>
              <a:t>。</a:t>
            </a:r>
            <a:endParaRPr kumimoji="1" lang="de-DE" altLang="zh-CN" dirty="0" smtClean="0"/>
          </a:p>
          <a:p>
            <a:r>
              <a:rPr kumimoji="1" lang="zh-CN" altLang="en-US" dirty="0" smtClean="0"/>
              <a:t>独立使用：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java -</a:t>
            </a:r>
            <a:r>
              <a:rPr kumimoji="1" lang="en-US" altLang="zh-CN" dirty="0" err="1" smtClean="0"/>
              <a:t>javaagent:jacocoagent.jar</a:t>
            </a:r>
            <a:r>
              <a:rPr kumimoji="1" lang="en-US" altLang="zh-CN" dirty="0" smtClean="0"/>
              <a:t>  </a:t>
            </a:r>
            <a:r>
              <a:rPr kumimoji="1" lang="en-US" altLang="zh-CN" dirty="0" err="1" smtClean="0"/>
              <a:t>MainClass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默认</a:t>
            </a:r>
            <a:r>
              <a:rPr kumimoji="1" lang="zh-CN" altLang="en-US" dirty="0" smtClean="0"/>
              <a:t>生成 </a:t>
            </a:r>
            <a:r>
              <a:rPr kumimoji="1" lang="en-US" altLang="zh-CN" dirty="0" err="1" smtClean="0"/>
              <a:t>jacoco.exec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， 可被 </a:t>
            </a:r>
            <a:r>
              <a:rPr kumimoji="1" lang="en-US" altLang="zh-CN" dirty="0" smtClean="0"/>
              <a:t>Maven</a:t>
            </a:r>
            <a:r>
              <a:rPr kumimoji="1" lang="zh-CN" altLang="en-US" dirty="0" smtClean="0"/>
              <a:t> 插件 或 </a:t>
            </a:r>
            <a:r>
              <a:rPr kumimoji="1" lang="en-US" altLang="zh-CN" dirty="0" err="1" smtClean="0"/>
              <a:t>SonarRuner</a:t>
            </a:r>
            <a:r>
              <a:rPr kumimoji="1" lang="zh-CN" altLang="en-US" dirty="0" smtClean="0"/>
              <a:t> 等读取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包含所有被加载类的数据，可通过参数过滤</a:t>
            </a:r>
            <a:endParaRPr kumimoji="1" lang="en-US" altLang="zh-CN" dirty="0" smtClean="0"/>
          </a:p>
          <a:p>
            <a:r>
              <a:rPr kumimoji="1" lang="en-US" altLang="zh-CN" dirty="0" smtClean="0"/>
              <a:t>Maven</a:t>
            </a:r>
            <a:r>
              <a:rPr kumimoji="1" lang="zh-CN" altLang="en-US" dirty="0" smtClean="0"/>
              <a:t> 插件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Goals</a:t>
            </a:r>
            <a:r>
              <a:rPr kumimoji="1" lang="en-US" altLang="zh-CN" dirty="0" smtClean="0"/>
              <a:t>:</a:t>
            </a:r>
            <a:r>
              <a:rPr kumimoji="1" lang="en-US" altLang="zh-CN" dirty="0"/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prepare-agent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report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lvl="2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762361-D1EA-8A47-98C6-9CB1E90585D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3766096" y="5884912"/>
            <a:ext cx="7056784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dirty="0"/>
              <a:t>&lt;</a:t>
            </a:r>
            <a:r>
              <a:rPr lang="en-US" altLang="zh-CN" b="1" dirty="0"/>
              <a:t>plugin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b="1" dirty="0" err="1"/>
              <a:t>groupId</a:t>
            </a:r>
            <a:r>
              <a:rPr lang="en-US" altLang="zh-CN" dirty="0"/>
              <a:t>&gt;</a:t>
            </a:r>
            <a:r>
              <a:rPr lang="en-US" altLang="zh-CN" dirty="0" err="1"/>
              <a:t>org.jacoco</a:t>
            </a:r>
            <a:r>
              <a:rPr lang="en-US" altLang="zh-CN" dirty="0"/>
              <a:t>&lt;/</a:t>
            </a:r>
            <a:r>
              <a:rPr lang="en-US" altLang="zh-CN" b="1" dirty="0" err="1"/>
              <a:t>groupId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b="1" dirty="0" err="1"/>
              <a:t>artifactId</a:t>
            </a:r>
            <a:r>
              <a:rPr lang="en-US" altLang="zh-CN" dirty="0"/>
              <a:t>&gt;</a:t>
            </a:r>
            <a:r>
              <a:rPr lang="en-US" altLang="zh-CN" dirty="0" err="1"/>
              <a:t>jacoco</a:t>
            </a:r>
            <a:r>
              <a:rPr lang="en-US" altLang="zh-CN" dirty="0"/>
              <a:t>-maven-plugin&lt;/</a:t>
            </a:r>
            <a:r>
              <a:rPr lang="en-US" altLang="zh-CN" b="1" dirty="0" err="1"/>
              <a:t>artifactId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b="1" dirty="0"/>
              <a:t>version</a:t>
            </a:r>
            <a:r>
              <a:rPr lang="en-US" altLang="zh-CN" dirty="0"/>
              <a:t>&gt;0.7.9&lt;/</a:t>
            </a:r>
            <a:r>
              <a:rPr lang="en-US" altLang="zh-CN" b="1" dirty="0"/>
              <a:t>version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b="1" dirty="0"/>
              <a:t>plugin</a:t>
            </a:r>
            <a:r>
              <a:rPr lang="en-US" altLang="zh-CN" dirty="0"/>
              <a:t>&gt;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5660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082800" y="4471991"/>
            <a:ext cx="8839200" cy="809068"/>
          </a:xfrm>
        </p:spPr>
        <p:txBody>
          <a:bodyPr/>
          <a:lstStyle/>
          <a:p>
            <a:r>
              <a:rPr kumimoji="1" lang="zh-CN" altLang="en-US" dirty="0" smtClean="0"/>
              <a:t>你学到了什么？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9AC4B8-BA29-3449-979C-B7FE8DC12E5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068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0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404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特点一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422400"/>
            <a:ext cx="6049392" cy="7632700"/>
          </a:xfrm>
        </p:spPr>
        <p:txBody>
          <a:bodyPr/>
          <a:lstStyle/>
          <a:p>
            <a:r>
              <a:rPr kumimoji="1" lang="zh-CN" altLang="en-US" dirty="0" smtClean="0"/>
              <a:t>最小的可测范围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函数、方法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762361-D1EA-8A47-98C6-9CB1E90585D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088" y="2628900"/>
            <a:ext cx="82042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0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特点二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422400"/>
            <a:ext cx="6049392" cy="3238376"/>
          </a:xfrm>
        </p:spPr>
        <p:txBody>
          <a:bodyPr/>
          <a:lstStyle/>
          <a:p>
            <a:pPr lvl="2"/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762361-D1EA-8A47-98C6-9CB1E90585D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0" y="5081987"/>
            <a:ext cx="5715000" cy="3302000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810704" y="1422400"/>
            <a:ext cx="6049392" cy="230227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520700" indent="-5207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Ø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1028700" indent="-5207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1549400" indent="-5207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2057400" indent="-5207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2578100" indent="-5207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r>
              <a:rPr kumimoji="1" lang="zh-CN" altLang="en-US" kern="0" dirty="0" smtClean="0"/>
              <a:t>隔离分治</a:t>
            </a:r>
            <a:endParaRPr kumimoji="1" lang="en-US" altLang="zh-CN" kern="0" dirty="0" smtClean="0"/>
          </a:p>
          <a:p>
            <a:pPr lvl="1"/>
            <a:r>
              <a:rPr kumimoji="1" lang="zh-CN" altLang="en-US" kern="0" dirty="0" smtClean="0"/>
              <a:t>依赖的外部系统</a:t>
            </a:r>
            <a:endParaRPr kumimoji="1" lang="en-US" altLang="zh-CN" kern="0" dirty="0" smtClean="0"/>
          </a:p>
          <a:p>
            <a:pPr lvl="1"/>
            <a:r>
              <a:rPr kumimoji="1" lang="zh-CN" altLang="en-US" kern="0" dirty="0" smtClean="0"/>
              <a:t>调用的其他方法</a:t>
            </a:r>
            <a:endParaRPr kumimoji="1" lang="en-US" altLang="zh-CN" kern="0" dirty="0" smtClean="0"/>
          </a:p>
          <a:p>
            <a:pPr lvl="2"/>
            <a:endParaRPr kumimoji="1" lang="en-US" altLang="zh-CN" kern="0" dirty="0" smtClean="0"/>
          </a:p>
          <a:p>
            <a:pPr lvl="2"/>
            <a:endParaRPr kumimoji="1" lang="en-US" altLang="zh-CN" kern="0" dirty="0" smtClean="0"/>
          </a:p>
          <a:p>
            <a:endParaRPr kumimoji="1" lang="zh-CN" altLang="en-US" kern="0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286788" y="1422400"/>
            <a:ext cx="6049392" cy="374243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520700" indent="-5207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Ø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1028700" indent="-5207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1549400" indent="-5207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2057400" indent="-5207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2578100" indent="-5207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r>
              <a:rPr kumimoji="1" lang="zh-CN" altLang="en-US" kern="0" dirty="0" smtClean="0"/>
              <a:t>测试替身</a:t>
            </a:r>
            <a:r>
              <a:rPr kumimoji="1" lang="en-US" altLang="zh-CN" kern="0" dirty="0" smtClean="0"/>
              <a:t>(test</a:t>
            </a:r>
            <a:r>
              <a:rPr kumimoji="1" lang="zh-CN" altLang="en-US" kern="0" dirty="0" smtClean="0"/>
              <a:t> </a:t>
            </a:r>
            <a:r>
              <a:rPr kumimoji="1" lang="en-US" altLang="zh-CN" kern="0" dirty="0" smtClean="0"/>
              <a:t>double)</a:t>
            </a:r>
          </a:p>
          <a:p>
            <a:pPr lvl="1"/>
            <a:r>
              <a:rPr kumimoji="1" lang="en-US" altLang="zh-CN" kern="0" dirty="0" smtClean="0"/>
              <a:t>Mock</a:t>
            </a:r>
          </a:p>
          <a:p>
            <a:pPr lvl="1"/>
            <a:r>
              <a:rPr kumimoji="1" lang="en-US" altLang="zh-CN" kern="0" dirty="0" smtClean="0"/>
              <a:t>Stub</a:t>
            </a:r>
          </a:p>
          <a:p>
            <a:pPr lvl="1"/>
            <a:r>
              <a:rPr kumimoji="1" lang="en-US" altLang="zh-CN" kern="0" dirty="0" smtClean="0"/>
              <a:t>Dummy</a:t>
            </a:r>
          </a:p>
          <a:p>
            <a:pPr lvl="1"/>
            <a:r>
              <a:rPr kumimoji="1" lang="en-US" altLang="zh-CN" kern="0" dirty="0" smtClean="0"/>
              <a:t>Spy</a:t>
            </a:r>
          </a:p>
          <a:p>
            <a:pPr lvl="2"/>
            <a:endParaRPr kumimoji="1" lang="en-US" altLang="zh-CN" kern="0" dirty="0" smtClean="0"/>
          </a:p>
          <a:p>
            <a:pPr lvl="2"/>
            <a:endParaRPr kumimoji="1" lang="en-US" altLang="zh-CN" kern="0" dirty="0" smtClean="0"/>
          </a:p>
          <a:p>
            <a:endParaRPr kumimoji="1"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80720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016" y="4372744"/>
            <a:ext cx="2921000" cy="2133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工具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422400"/>
            <a:ext cx="6049392" cy="7632700"/>
          </a:xfrm>
        </p:spPr>
        <p:txBody>
          <a:bodyPr/>
          <a:lstStyle/>
          <a:p>
            <a:r>
              <a:rPr kumimoji="1" lang="zh-CN" altLang="en-US" dirty="0" smtClean="0"/>
              <a:t>通用测试框架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管理、收集测试用例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管理测试前置和后置行为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生成测试报告</a:t>
            </a:r>
            <a:endParaRPr kumimoji="1" lang="en-US" altLang="zh-CN" dirty="0" smtClean="0"/>
          </a:p>
          <a:p>
            <a:pPr lvl="1">
              <a:buFont typeface="Wingdings" charset="2"/>
              <a:buChar char="l"/>
            </a:pPr>
            <a:r>
              <a:rPr kumimoji="1" lang="en-US" altLang="zh-CN" dirty="0" smtClean="0"/>
              <a:t>JUnit/</a:t>
            </a:r>
            <a:r>
              <a:rPr kumimoji="1" lang="en-US" altLang="zh-CN" dirty="0" err="1" smtClean="0"/>
              <a:t>testNG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Mock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隔离依赖</a:t>
            </a:r>
            <a:endParaRPr kumimoji="1" lang="en-US" altLang="zh-CN" dirty="0"/>
          </a:p>
          <a:p>
            <a:pPr lvl="1">
              <a:buFont typeface="Wingdings" charset="2"/>
              <a:buChar char="l"/>
            </a:pPr>
            <a:r>
              <a:rPr kumimoji="1" lang="en-US" altLang="zh-CN" dirty="0" err="1" smtClean="0"/>
              <a:t>Jmockit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Mockito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762361-D1EA-8A47-98C6-9CB1E90585D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574408" y="1392518"/>
            <a:ext cx="6049392" cy="77851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520700" indent="-5207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Ø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1028700" indent="-5207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1549400" indent="-5207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2057400" indent="-5207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2578100" indent="-5207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r>
              <a:rPr kumimoji="1" lang="zh-CN" altLang="en-US" dirty="0" smtClean="0"/>
              <a:t>断言</a:t>
            </a:r>
            <a:r>
              <a:rPr kumimoji="1" lang="zh-CN" altLang="en-US" dirty="0"/>
              <a:t>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优雅的表达对结果的期望</a:t>
            </a:r>
            <a:endParaRPr kumimoji="1" lang="en-US" altLang="zh-CN" dirty="0"/>
          </a:p>
          <a:p>
            <a:pPr lvl="1">
              <a:buFont typeface="Wingdings" charset="2"/>
              <a:buChar char="l"/>
            </a:pPr>
            <a:r>
              <a:rPr kumimoji="1" lang="en-US" altLang="zh-CN" dirty="0" err="1"/>
              <a:t>Hamcrest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>
              <a:buFont typeface="Wingdings" charset="2"/>
              <a:buChar char="l"/>
            </a:pPr>
            <a:r>
              <a:rPr kumimoji="1" lang="en-US" altLang="zh-CN" dirty="0" err="1"/>
              <a:t>AssertJ</a:t>
            </a:r>
            <a:endParaRPr kumimoji="1" lang="en-US" altLang="zh-CN" dirty="0"/>
          </a:p>
          <a:p>
            <a:pPr>
              <a:buFont typeface="Wingdings" charset="2"/>
              <a:buChar char="l"/>
            </a:pPr>
            <a:endParaRPr kumimoji="1" lang="en-US" altLang="zh-CN" kern="0" dirty="0" smtClean="0"/>
          </a:p>
          <a:p>
            <a:pPr>
              <a:buFont typeface="Wingdings" charset="2"/>
              <a:buChar char="l"/>
            </a:pPr>
            <a:r>
              <a:rPr kumimoji="1" lang="zh-CN" altLang="en-US" kern="0" dirty="0" smtClean="0"/>
              <a:t>覆盖率统计工具</a:t>
            </a:r>
            <a:endParaRPr kumimoji="1" lang="en-US" altLang="zh-CN" kern="0" dirty="0" smtClean="0"/>
          </a:p>
          <a:p>
            <a:pPr lvl="1">
              <a:buFont typeface="Wingdings" charset="2"/>
              <a:buChar char="l"/>
            </a:pPr>
            <a:r>
              <a:rPr kumimoji="1" lang="en-US" altLang="zh-CN" kern="0" dirty="0" err="1" smtClean="0"/>
              <a:t>Jacoco</a:t>
            </a:r>
            <a:endParaRPr kumimoji="1" lang="en-US" altLang="zh-CN" kern="0" dirty="0" smtClean="0"/>
          </a:p>
          <a:p>
            <a:endParaRPr kumimoji="1" lang="en-US" altLang="zh-CN" kern="0" dirty="0" smtClean="0"/>
          </a:p>
          <a:p>
            <a:endParaRPr kumimoji="1"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559450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示例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Accumulator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762361-D1EA-8A47-98C6-9CB1E90585D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373281" y="1274748"/>
            <a:ext cx="12242800" cy="8069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rgbClr val="000080"/>
                </a:solidFill>
              </a:rPr>
              <a:t>public class </a:t>
            </a:r>
            <a:r>
              <a:rPr lang="en-US" altLang="zh-CN" dirty="0"/>
              <a:t>Accumulator {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>
                <a:solidFill>
                  <a:srgbClr val="000080"/>
                </a:solidFill>
              </a:rPr>
              <a:t>public </a:t>
            </a:r>
            <a:r>
              <a:rPr lang="en-US" altLang="zh-CN" b="1" dirty="0" err="1">
                <a:solidFill>
                  <a:srgbClr val="000080"/>
                </a:solidFill>
              </a:rPr>
              <a:t>int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/>
              <a:t>accumulate(</a:t>
            </a:r>
            <a:r>
              <a:rPr lang="en-US" altLang="zh-CN" b="1" dirty="0" err="1">
                <a:solidFill>
                  <a:srgbClr val="000080"/>
                </a:solidFill>
              </a:rPr>
              <a:t>int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/>
              <a:t>input) </a:t>
            </a:r>
            <a:r>
              <a:rPr lang="en-US" altLang="zh-CN" b="1" dirty="0">
                <a:solidFill>
                  <a:srgbClr val="000080"/>
                </a:solidFill>
              </a:rPr>
              <a:t>throws </a:t>
            </a:r>
            <a:r>
              <a:rPr lang="en-US" altLang="zh-CN" dirty="0" err="1"/>
              <a:t>NumberOutOfBoundException</a:t>
            </a:r>
            <a:r>
              <a:rPr lang="en-US" altLang="zh-CN" dirty="0"/>
              <a:t> {</a:t>
            </a:r>
            <a:br>
              <a:rPr lang="en-US" altLang="zh-CN" dirty="0"/>
            </a:br>
            <a:r>
              <a:rPr lang="en-US" altLang="zh-CN" dirty="0"/>
              <a:t>        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>
                <a:solidFill>
                  <a:srgbClr val="000080"/>
                </a:solidFill>
              </a:rPr>
              <a:t>if </a:t>
            </a:r>
            <a:r>
              <a:rPr lang="en-US" altLang="zh-CN" dirty="0"/>
              <a:t>(input &gt; </a:t>
            </a:r>
            <a:r>
              <a:rPr lang="en-US" altLang="zh-CN" dirty="0">
                <a:solidFill>
                  <a:srgbClr val="0000FF"/>
                </a:solidFill>
              </a:rPr>
              <a:t>1000 </a:t>
            </a:r>
            <a:r>
              <a:rPr lang="en-US" altLang="zh-CN" dirty="0"/>
              <a:t>|| input &lt; </a:t>
            </a:r>
            <a:r>
              <a:rPr lang="en-US" altLang="zh-CN" dirty="0">
                <a:solidFill>
                  <a:srgbClr val="0000FF"/>
                </a:solidFill>
              </a:rPr>
              <a:t>0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b="1" dirty="0">
                <a:solidFill>
                  <a:srgbClr val="000080"/>
                </a:solidFill>
              </a:rPr>
              <a:t>throw new </a:t>
            </a:r>
            <a:r>
              <a:rPr lang="en-US" altLang="zh-CN" dirty="0" err="1"/>
              <a:t>NumberOutOfBoundException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008000"/>
                </a:solidFill>
              </a:rPr>
              <a:t>"</a:t>
            </a:r>
            <a:r>
              <a:rPr lang="zh-CN" altLang="en-US" b="1" dirty="0">
                <a:solidFill>
                  <a:srgbClr val="008000"/>
                </a:solidFill>
              </a:rPr>
              <a:t>输入参数的范围必须在</a:t>
            </a:r>
            <a:r>
              <a:rPr lang="en-US" altLang="zh-CN" b="1" dirty="0">
                <a:solidFill>
                  <a:srgbClr val="008000"/>
                </a:solidFill>
              </a:rPr>
              <a:t>[0,1000]</a:t>
            </a:r>
            <a:r>
              <a:rPr lang="zh-CN" altLang="en-US" b="1" dirty="0">
                <a:solidFill>
                  <a:srgbClr val="008000"/>
                </a:solidFill>
              </a:rPr>
              <a:t>范围之内</a:t>
            </a:r>
            <a:r>
              <a:rPr lang="en-US" altLang="zh-CN" b="1" dirty="0">
                <a:solidFill>
                  <a:srgbClr val="008000"/>
                </a:solidFill>
              </a:rPr>
              <a:t>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    </a:t>
            </a:r>
            <a:endParaRPr lang="en-US" altLang="zh-CN" dirty="0" smtClean="0"/>
          </a:p>
          <a:p>
            <a:pPr algn="l"/>
            <a:r>
              <a:rPr lang="zh-CN" altLang="en-US" b="1" dirty="0" smtClean="0">
                <a:solidFill>
                  <a:srgbClr val="000080"/>
                </a:solidFill>
              </a:rPr>
              <a:t>        </a:t>
            </a:r>
            <a:r>
              <a:rPr lang="en-US" altLang="zh-CN" b="1" dirty="0" err="1" smtClean="0">
                <a:solidFill>
                  <a:srgbClr val="000080"/>
                </a:solidFill>
              </a:rPr>
              <a:t>int</a:t>
            </a:r>
            <a:r>
              <a:rPr lang="en-US" altLang="zh-CN" b="1" dirty="0" smtClean="0">
                <a:solidFill>
                  <a:srgbClr val="000080"/>
                </a:solidFill>
              </a:rPr>
              <a:t> </a:t>
            </a:r>
            <a:r>
              <a:rPr lang="en-US" altLang="zh-CN" dirty="0"/>
              <a:t>sum = </a:t>
            </a:r>
            <a:r>
              <a:rPr lang="en-US" altLang="zh-CN" dirty="0">
                <a:solidFill>
                  <a:srgbClr val="0000FF"/>
                </a:solidFill>
              </a:rPr>
              <a:t>0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>
                <a:solidFill>
                  <a:srgbClr val="000080"/>
                </a:solidFill>
              </a:rPr>
              <a:t>for </a:t>
            </a:r>
            <a:r>
              <a:rPr lang="en-US" altLang="zh-CN" dirty="0"/>
              <a:t>(</a:t>
            </a:r>
            <a:r>
              <a:rPr lang="en-US" altLang="zh-CN" b="1" dirty="0" err="1">
                <a:solidFill>
                  <a:srgbClr val="000080"/>
                </a:solidFill>
              </a:rPr>
              <a:t>int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= 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en-US" altLang="zh-CN" dirty="0"/>
              <a:t>; </a:t>
            </a:r>
            <a:r>
              <a:rPr lang="en-US" altLang="zh-CN" dirty="0" err="1"/>
              <a:t>i</a:t>
            </a:r>
            <a:r>
              <a:rPr lang="en-US" altLang="zh-CN" dirty="0"/>
              <a:t> &lt;= input; </a:t>
            </a:r>
            <a:r>
              <a:rPr lang="en-US" altLang="zh-CN" dirty="0" err="1"/>
              <a:t>i</a:t>
            </a:r>
            <a:r>
              <a:rPr lang="en-US" altLang="zh-CN" dirty="0"/>
              <a:t>++) {</a:t>
            </a:r>
            <a:br>
              <a:rPr lang="en-US" altLang="zh-CN" dirty="0"/>
            </a:br>
            <a:r>
              <a:rPr lang="en-US" altLang="zh-CN" dirty="0"/>
              <a:t>            sum += </a:t>
            </a:r>
            <a:r>
              <a:rPr lang="en-US" altLang="zh-CN" dirty="0" err="1"/>
              <a:t>i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}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>
                <a:solidFill>
                  <a:srgbClr val="000080"/>
                </a:solidFill>
              </a:rPr>
              <a:t>return </a:t>
            </a:r>
            <a:r>
              <a:rPr lang="en-US" altLang="zh-CN" dirty="0"/>
              <a:t>sum;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endParaRPr lang="en-US" altLang="zh-CN" dirty="0" smtClean="0"/>
          </a:p>
          <a:p>
            <a:pPr algn="l"/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</a:t>
            </a:r>
            <a:r>
              <a:rPr lang="zh-CN" altLang="en-US" dirty="0"/>
              <a:t> </a:t>
            </a:r>
            <a:r>
              <a:rPr lang="zh-CN" altLang="en-US" dirty="0" smtClean="0"/>
              <a:t>   </a:t>
            </a:r>
            <a:r>
              <a:rPr lang="en-US" altLang="zh-CN" b="1" dirty="0" smtClean="0">
                <a:solidFill>
                  <a:srgbClr val="000080"/>
                </a:solidFill>
              </a:rPr>
              <a:t>public </a:t>
            </a:r>
            <a:r>
              <a:rPr lang="en-US" altLang="zh-CN" dirty="0"/>
              <a:t>String accumulate(String input) </a:t>
            </a:r>
            <a:r>
              <a:rPr lang="en-US" altLang="zh-CN" b="1" dirty="0">
                <a:solidFill>
                  <a:srgbClr val="000080"/>
                </a:solidFill>
              </a:rPr>
              <a:t>throws </a:t>
            </a:r>
            <a:r>
              <a:rPr lang="en-US" altLang="zh-CN" dirty="0" err="1"/>
              <a:t>NumberOutOfBoundException</a:t>
            </a:r>
            <a:r>
              <a:rPr lang="en-US" altLang="zh-CN" dirty="0"/>
              <a:t> 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>
                <a:solidFill>
                  <a:srgbClr val="000080"/>
                </a:solidFill>
              </a:rPr>
              <a:t>final </a:t>
            </a:r>
            <a:r>
              <a:rPr lang="en-US" altLang="zh-CN" dirty="0"/>
              <a:t>Integer value = </a:t>
            </a:r>
            <a:r>
              <a:rPr lang="en-US" altLang="zh-CN" dirty="0" err="1"/>
              <a:t>Integer.</a:t>
            </a:r>
            <a:r>
              <a:rPr lang="en-US" altLang="zh-CN" i="1" dirty="0" err="1"/>
              <a:t>valueOf</a:t>
            </a:r>
            <a:r>
              <a:rPr lang="en-US" altLang="zh-CN" dirty="0"/>
              <a:t>(input);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>
                <a:solidFill>
                  <a:srgbClr val="000080"/>
                </a:solidFill>
              </a:rPr>
              <a:t>final </a:t>
            </a:r>
            <a:r>
              <a:rPr lang="en-US" altLang="zh-CN" b="1" dirty="0" err="1">
                <a:solidFill>
                  <a:srgbClr val="000080"/>
                </a:solidFill>
              </a:rPr>
              <a:t>int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/>
              <a:t>accumulate = accumulate(value);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>
                <a:solidFill>
                  <a:srgbClr val="000080"/>
                </a:solidFill>
              </a:rPr>
              <a:t>return  </a:t>
            </a:r>
            <a:r>
              <a:rPr lang="en-US" altLang="zh-CN" dirty="0" err="1"/>
              <a:t>String.</a:t>
            </a:r>
            <a:r>
              <a:rPr lang="en-US" altLang="zh-CN" i="1" dirty="0" err="1"/>
              <a:t>valueOf</a:t>
            </a:r>
            <a:r>
              <a:rPr lang="en-US" altLang="zh-CN" dirty="0"/>
              <a:t>(accumulate);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734648" y="3493185"/>
            <a:ext cx="2218877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 dirty="0" smtClean="0"/>
              <a:t>实例化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抽样：</a:t>
            </a:r>
            <a:endParaRPr kumimoji="1" lang="en-US" altLang="zh-CN" dirty="0" smtClean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dirty="0" smtClean="0"/>
              <a:t>边界值</a:t>
            </a:r>
            <a:endParaRPr kumimoji="1" lang="en-US" altLang="zh-CN" dirty="0" smtClean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dirty="0" smtClean="0"/>
              <a:t>中值</a:t>
            </a:r>
            <a:endParaRPr kumimoji="1" lang="en-US" altLang="zh-CN" dirty="0" smtClean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dirty="0" smtClean="0"/>
              <a:t>边界外</a:t>
            </a:r>
            <a:endParaRPr kumimoji="1" lang="en-US" altLang="zh-CN" dirty="0" smtClean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kumimoji="1" lang="zh-CN" altLang="en-US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8734648" y="7150503"/>
            <a:ext cx="203132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dirty="0" smtClean="0"/>
              <a:t>这个要测吗？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47279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创建单元测试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命名规则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包名与被测类相同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类名采用被测类加</a:t>
            </a:r>
            <a:r>
              <a:rPr kumimoji="1" lang="en-US" altLang="zh-CN" dirty="0" smtClean="0"/>
              <a:t>Test</a:t>
            </a:r>
            <a:r>
              <a:rPr kumimoji="1" lang="zh-CN" altLang="en-US" dirty="0" smtClean="0"/>
              <a:t>，  如  </a:t>
            </a:r>
            <a:r>
              <a:rPr kumimoji="1" lang="en-US" altLang="zh-CN" dirty="0" err="1" smtClean="0"/>
              <a:t>AccumulatorTest</a:t>
            </a:r>
            <a:endParaRPr kumimoji="1" lang="en-US" altLang="zh-CN" dirty="0"/>
          </a:p>
          <a:p>
            <a:pPr marL="1028700" lvl="2" indent="0">
              <a:buNone/>
            </a:pPr>
            <a:r>
              <a:rPr kumimoji="1" lang="zh-CN" altLang="en-US" dirty="0" smtClean="0"/>
              <a:t>类被 </a:t>
            </a:r>
            <a:r>
              <a:rPr kumimoji="1" lang="en-US" altLang="zh-CN" dirty="0" smtClean="0"/>
              <a:t>JUnit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Runner</a:t>
            </a:r>
            <a:r>
              <a:rPr kumimoji="1" lang="zh-CN" altLang="en-US" dirty="0" smtClean="0"/>
              <a:t> 实例化和调用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测试方法命名，需清晰表达要测什么</a:t>
            </a:r>
            <a:endParaRPr kumimoji="1" lang="en-US" altLang="zh-CN" dirty="0" smtClean="0"/>
          </a:p>
          <a:p>
            <a:pPr marL="1028700" lvl="2" indent="0">
              <a:buNone/>
            </a:pPr>
            <a:r>
              <a:rPr kumimoji="1" lang="en-US" altLang="zh-CN" sz="2400" dirty="0" smtClean="0"/>
              <a:t>public</a:t>
            </a:r>
            <a:r>
              <a:rPr kumimoji="1" lang="zh-CN" altLang="en-US" sz="2400" dirty="0" smtClean="0"/>
              <a:t>  </a:t>
            </a:r>
            <a:r>
              <a:rPr kumimoji="1" lang="en-US" altLang="zh-CN" sz="2400" dirty="0" smtClean="0"/>
              <a:t>void</a:t>
            </a:r>
            <a:r>
              <a:rPr kumimoji="1" lang="zh-CN" altLang="en-US" sz="2400" dirty="0" smtClean="0"/>
              <a:t>  </a:t>
            </a:r>
            <a:r>
              <a:rPr kumimoji="1" lang="en-US" altLang="zh-CN" sz="2400" dirty="0" smtClean="0"/>
              <a:t>should_be_50_when_arg_8()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throws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Exception{</a:t>
            </a:r>
            <a:r>
              <a:rPr kumimoji="1" lang="mr-IN" altLang="zh-CN" sz="2400" dirty="0" smtClean="0"/>
              <a:t>…</a:t>
            </a:r>
            <a:r>
              <a:rPr kumimoji="1" lang="en-US" altLang="zh-CN" sz="2400" dirty="0" smtClean="0"/>
              <a:t>}</a:t>
            </a:r>
          </a:p>
          <a:p>
            <a:pPr marL="1028700" lvl="2" indent="0">
              <a:buNone/>
            </a:pPr>
            <a:r>
              <a:rPr kumimoji="1" lang="en-US" altLang="zh-CN" sz="2400" dirty="0" smtClean="0"/>
              <a:t>public</a:t>
            </a:r>
            <a:r>
              <a:rPr kumimoji="1" lang="zh-CN" altLang="en-US" sz="2400" dirty="0" smtClean="0"/>
              <a:t>  </a:t>
            </a:r>
            <a:r>
              <a:rPr kumimoji="1" lang="en-US" altLang="zh-CN" sz="2400" dirty="0" smtClean="0"/>
              <a:t>void</a:t>
            </a:r>
            <a:r>
              <a:rPr kumimoji="1" lang="zh-CN" altLang="en-US" sz="2400" dirty="0" smtClean="0"/>
              <a:t>  </a:t>
            </a:r>
            <a:r>
              <a:rPr kumimoji="1" lang="en-US" altLang="zh-CN" sz="2400" dirty="0" smtClean="0"/>
              <a:t>quatity_should_be_0_when_clean()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throws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Exception{</a:t>
            </a:r>
            <a:r>
              <a:rPr kumimoji="1" lang="mr-IN" altLang="zh-CN" sz="2400" dirty="0" smtClean="0"/>
              <a:t>…</a:t>
            </a:r>
            <a:r>
              <a:rPr kumimoji="1" lang="en-US" altLang="zh-CN" sz="2400" dirty="0" smtClean="0"/>
              <a:t>}</a:t>
            </a:r>
          </a:p>
          <a:p>
            <a:r>
              <a:rPr kumimoji="1" lang="zh-CN" altLang="en-US" dirty="0" smtClean="0"/>
              <a:t>测试方法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有清晰的 </a:t>
            </a:r>
            <a:r>
              <a:rPr kumimoji="1" lang="en-US" altLang="zh-CN" dirty="0" smtClean="0"/>
              <a:t>Arrange-Act-Assert</a:t>
            </a:r>
            <a:r>
              <a:rPr kumimoji="1" lang="zh-CN" altLang="en-US" dirty="0" smtClean="0"/>
              <a:t> 三部分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不应捕捉任何异常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762361-D1EA-8A47-98C6-9CB1E90585D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9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JUnit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762361-D1EA-8A47-98C6-9CB1E90585D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899959"/>
            <a:ext cx="11974513" cy="35927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0999" y="1438294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dirty="0" smtClean="0">
                <a:latin typeface="+mj-ea"/>
                <a:ea typeface="+mj-ea"/>
              </a:rPr>
              <a:t>生命周期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02400" y="6893024"/>
            <a:ext cx="65964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 dirty="0" smtClean="0">
                <a:latin typeface="+mj-ea"/>
                <a:ea typeface="+mj-ea"/>
              </a:rPr>
              <a:t>标注</a:t>
            </a:r>
            <a:endParaRPr kumimoji="1" lang="en-US" altLang="zh-CN" dirty="0" smtClean="0">
              <a:latin typeface="+mj-ea"/>
              <a:ea typeface="+mj-ea"/>
            </a:endParaRPr>
          </a:p>
          <a:p>
            <a:pPr algn="l">
              <a:lnSpc>
                <a:spcPct val="100000"/>
              </a:lnSpc>
            </a:pPr>
            <a:r>
              <a:rPr kumimoji="1" lang="en-US" altLang="zh-CN" dirty="0" smtClean="0">
                <a:latin typeface="+mj-ea"/>
                <a:ea typeface="+mj-ea"/>
              </a:rPr>
              <a:t>@Test(expected=</a:t>
            </a:r>
            <a:r>
              <a:rPr kumimoji="1" lang="en-US" altLang="zh-CN" dirty="0" err="1" smtClean="0">
                <a:latin typeface="+mj-ea"/>
                <a:ea typeface="+mj-ea"/>
              </a:rPr>
              <a:t>XxException.class</a:t>
            </a:r>
            <a:r>
              <a:rPr kumimoji="1" lang="en-US" altLang="zh-CN" dirty="0" smtClean="0">
                <a:latin typeface="+mj-ea"/>
                <a:ea typeface="+mj-ea"/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kumimoji="1" lang="en-US" altLang="zh-CN" dirty="0">
                <a:latin typeface="+mj-ea"/>
                <a:ea typeface="+mj-ea"/>
              </a:rPr>
              <a:t>@Before</a:t>
            </a:r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kumimoji="1" lang="en-US" altLang="zh-CN" dirty="0">
                <a:latin typeface="+mj-ea"/>
                <a:ea typeface="+mj-ea"/>
              </a:rPr>
              <a:t>@After </a:t>
            </a:r>
            <a:r>
              <a:rPr kumimoji="1" lang="en-US" altLang="zh-CN" dirty="0" smtClean="0">
                <a:latin typeface="+mj-ea"/>
                <a:ea typeface="+mj-ea"/>
              </a:rPr>
              <a:t>@</a:t>
            </a:r>
            <a:r>
              <a:rPr kumimoji="1" lang="en-US" altLang="zh-CN" dirty="0" err="1" smtClean="0">
                <a:latin typeface="+mj-ea"/>
                <a:ea typeface="+mj-ea"/>
              </a:rPr>
              <a:t>BeforeClass</a:t>
            </a:r>
            <a:r>
              <a:rPr kumimoji="1" lang="zh-CN" altLang="en-US" dirty="0" smtClean="0">
                <a:latin typeface="+mj-ea"/>
                <a:ea typeface="+mj-ea"/>
              </a:rPr>
              <a:t> </a:t>
            </a:r>
            <a:r>
              <a:rPr kumimoji="1" lang="en-US" altLang="zh-CN" dirty="0" smtClean="0">
                <a:latin typeface="+mj-ea"/>
                <a:ea typeface="+mj-ea"/>
              </a:rPr>
              <a:t>@</a:t>
            </a:r>
            <a:r>
              <a:rPr kumimoji="1" lang="en-US" altLang="zh-CN" dirty="0" err="1" smtClean="0">
                <a:latin typeface="+mj-ea"/>
                <a:ea typeface="+mj-ea"/>
              </a:rPr>
              <a:t>AfterClass</a:t>
            </a:r>
            <a:endParaRPr kumimoji="1" lang="en-US" altLang="zh-CN" dirty="0" smtClean="0">
              <a:latin typeface="+mj-ea"/>
              <a:ea typeface="+mj-ea"/>
            </a:endParaRPr>
          </a:p>
          <a:p>
            <a:pPr algn="l">
              <a:lnSpc>
                <a:spcPct val="100000"/>
              </a:lnSpc>
            </a:pPr>
            <a:r>
              <a:rPr kumimoji="1" lang="en-US" altLang="zh-CN" dirty="0" smtClean="0">
                <a:latin typeface="+mj-ea"/>
                <a:ea typeface="+mj-ea"/>
              </a:rPr>
              <a:t>@Runner</a:t>
            </a:r>
            <a:endParaRPr kumimoji="1" lang="en-US" altLang="zh-CN" dirty="0">
              <a:latin typeface="+mj-ea"/>
              <a:ea typeface="+mj-ea"/>
            </a:endParaRPr>
          </a:p>
          <a:p>
            <a:pPr algn="l">
              <a:lnSpc>
                <a:spcPct val="100000"/>
              </a:lnSpc>
            </a:pPr>
            <a:r>
              <a:rPr kumimoji="1" lang="en-US" altLang="zh-CN" dirty="0" smtClean="0">
                <a:latin typeface="+mj-ea"/>
                <a:ea typeface="+mj-ea"/>
              </a:rPr>
              <a:t>@Rule</a:t>
            </a:r>
          </a:p>
        </p:txBody>
      </p:sp>
    </p:spTree>
    <p:extLst>
      <p:ext uri="{BB962C8B-B14F-4D97-AF65-F5344CB8AC3E}">
        <p14:creationId xmlns:p14="http://schemas.microsoft.com/office/powerpoint/2010/main" val="1534095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示例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lang="en-US" altLang="zh-CN" dirty="0" err="1"/>
              <a:t>AuthenticationServlet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762361-D1EA-8A47-98C6-9CB1E90585D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392009" y="1564432"/>
            <a:ext cx="12242800" cy="8069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rgbClr val="000080"/>
                </a:solidFill>
              </a:rPr>
              <a:t>public class </a:t>
            </a:r>
            <a:r>
              <a:rPr lang="en-US" altLang="zh-CN" dirty="0" err="1"/>
              <a:t>AuthenticationServlet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000080"/>
                </a:solidFill>
              </a:rPr>
              <a:t>extends </a:t>
            </a:r>
            <a:r>
              <a:rPr lang="en-US" altLang="zh-CN" dirty="0" err="1"/>
              <a:t>HttpServlet</a:t>
            </a: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808000"/>
                </a:solidFill>
              </a:rPr>
              <a:t>@Inject</a:t>
            </a:r>
            <a:br>
              <a:rPr lang="en-US" altLang="zh-CN" dirty="0">
                <a:solidFill>
                  <a:srgbClr val="808000"/>
                </a:solidFill>
              </a:rPr>
            </a:br>
            <a:r>
              <a:rPr lang="en-US" altLang="zh-CN" dirty="0">
                <a:solidFill>
                  <a:srgbClr val="808000"/>
                </a:solidFill>
              </a:rPr>
              <a:t>    </a:t>
            </a:r>
            <a:r>
              <a:rPr lang="en-US" altLang="zh-CN" b="1" dirty="0">
                <a:solidFill>
                  <a:srgbClr val="000080"/>
                </a:solidFill>
              </a:rPr>
              <a:t>private </a:t>
            </a:r>
            <a:r>
              <a:rPr lang="en-US" altLang="zh-CN" dirty="0" err="1"/>
              <a:t>AccountDao</a:t>
            </a:r>
            <a:r>
              <a:rPr lang="en-US" altLang="zh-CN" dirty="0"/>
              <a:t> </a:t>
            </a:r>
            <a:r>
              <a:rPr lang="en-US" altLang="zh-CN" b="1" dirty="0" err="1">
                <a:solidFill>
                  <a:srgbClr val="660E7A"/>
                </a:solidFill>
              </a:rPr>
              <a:t>dao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808000"/>
                </a:solidFill>
              </a:rPr>
              <a:t>@Override</a:t>
            </a:r>
            <a:br>
              <a:rPr lang="en-US" altLang="zh-CN" dirty="0">
                <a:solidFill>
                  <a:srgbClr val="808000"/>
                </a:solidFill>
              </a:rPr>
            </a:br>
            <a:r>
              <a:rPr lang="en-US" altLang="zh-CN" dirty="0">
                <a:solidFill>
                  <a:srgbClr val="808000"/>
                </a:solidFill>
              </a:rPr>
              <a:t>    </a:t>
            </a:r>
            <a:r>
              <a:rPr lang="en-US" altLang="zh-CN" b="1" dirty="0">
                <a:solidFill>
                  <a:srgbClr val="000080"/>
                </a:solidFill>
              </a:rPr>
              <a:t>protected void </a:t>
            </a:r>
            <a:r>
              <a:rPr lang="en-US" altLang="zh-CN" dirty="0" err="1"/>
              <a:t>doGet</a:t>
            </a:r>
            <a:r>
              <a:rPr lang="en-US" altLang="zh-CN" dirty="0"/>
              <a:t>(</a:t>
            </a:r>
            <a:r>
              <a:rPr lang="en-US" altLang="zh-CN" dirty="0" err="1"/>
              <a:t>HttpServletRequest</a:t>
            </a:r>
            <a:r>
              <a:rPr lang="en-US" altLang="zh-CN" dirty="0"/>
              <a:t> </a:t>
            </a:r>
            <a:r>
              <a:rPr lang="en-US" altLang="zh-CN" dirty="0" err="1"/>
              <a:t>req</a:t>
            </a:r>
            <a:r>
              <a:rPr lang="en-US" altLang="zh-CN" dirty="0"/>
              <a:t>, </a:t>
            </a:r>
            <a:r>
              <a:rPr lang="en-US" altLang="zh-CN" dirty="0" err="1"/>
              <a:t>HttpServletResponse</a:t>
            </a:r>
            <a:r>
              <a:rPr lang="en-US" altLang="zh-CN" dirty="0"/>
              <a:t> </a:t>
            </a:r>
            <a:r>
              <a:rPr lang="en-US" altLang="zh-CN" dirty="0" err="1"/>
              <a:t>resp</a:t>
            </a:r>
            <a:r>
              <a:rPr lang="en-US" altLang="zh-CN" dirty="0"/>
              <a:t>) </a:t>
            </a:r>
            <a:r>
              <a:rPr lang="en-US" altLang="zh-CN" b="1" dirty="0">
                <a:solidFill>
                  <a:srgbClr val="000080"/>
                </a:solidFill>
              </a:rPr>
              <a:t>throws </a:t>
            </a:r>
            <a:r>
              <a:rPr lang="en-US" altLang="zh-CN" dirty="0" err="1"/>
              <a:t>ServletException</a:t>
            </a:r>
            <a:r>
              <a:rPr lang="en-US" altLang="zh-CN" dirty="0"/>
              <a:t>, </a:t>
            </a:r>
            <a:r>
              <a:rPr lang="en-US" altLang="zh-CN" dirty="0" err="1"/>
              <a:t>IOException</a:t>
            </a:r>
            <a:r>
              <a:rPr lang="en-US" altLang="zh-CN" dirty="0"/>
              <a:t> {</a:t>
            </a:r>
            <a:br>
              <a:rPr lang="en-US" altLang="zh-CN" dirty="0"/>
            </a:br>
            <a:r>
              <a:rPr lang="en-US" altLang="zh-CN" dirty="0"/>
              <a:t>        String name = </a:t>
            </a:r>
            <a:r>
              <a:rPr lang="en-US" altLang="zh-CN" dirty="0" err="1"/>
              <a:t>req.getParameter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008000"/>
                </a:solidFill>
              </a:rPr>
              <a:t>"name"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    String password = </a:t>
            </a:r>
            <a:r>
              <a:rPr lang="en-US" altLang="zh-CN" dirty="0" err="1"/>
              <a:t>req.getParameter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008000"/>
                </a:solidFill>
              </a:rPr>
              <a:t>"password</a:t>
            </a:r>
            <a:r>
              <a:rPr lang="en-US" altLang="zh-CN" b="1" dirty="0" smtClean="0">
                <a:solidFill>
                  <a:srgbClr val="008000"/>
                </a:solidFill>
              </a:rPr>
              <a:t>"</a:t>
            </a:r>
            <a:r>
              <a:rPr lang="en-US" altLang="zh-CN" dirty="0" smtClean="0"/>
              <a:t>);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>
                <a:solidFill>
                  <a:srgbClr val="000080"/>
                </a:solidFill>
              </a:rPr>
              <a:t>if </a:t>
            </a:r>
            <a:r>
              <a:rPr lang="en-US" altLang="zh-CN" dirty="0"/>
              <a:t>(</a:t>
            </a:r>
            <a:r>
              <a:rPr lang="en-US" altLang="zh-CN" b="1" dirty="0" err="1">
                <a:solidFill>
                  <a:srgbClr val="660E7A"/>
                </a:solidFill>
              </a:rPr>
              <a:t>dao</a:t>
            </a:r>
            <a:r>
              <a:rPr lang="en-US" altLang="zh-CN" dirty="0" err="1"/>
              <a:t>.isValid</a:t>
            </a:r>
            <a:r>
              <a:rPr lang="en-US" altLang="zh-CN" dirty="0"/>
              <a:t>(</a:t>
            </a:r>
            <a:r>
              <a:rPr lang="en-US" altLang="zh-CN" dirty="0" err="1"/>
              <a:t>name,password</a:t>
            </a:r>
            <a:r>
              <a:rPr lang="en-US" altLang="zh-CN" dirty="0"/>
              <a:t>)){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dirty="0" err="1"/>
              <a:t>req.getRequestDispatcher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008000"/>
                </a:solidFill>
              </a:rPr>
              <a:t>"/home"</a:t>
            </a:r>
            <a:r>
              <a:rPr lang="en-US" altLang="zh-CN" dirty="0"/>
              <a:t>).forward(</a:t>
            </a:r>
            <a:r>
              <a:rPr lang="en-US" altLang="zh-CN" dirty="0" err="1"/>
              <a:t>req,resp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    }</a:t>
            </a:r>
            <a:r>
              <a:rPr lang="en-US" altLang="zh-CN" b="1" dirty="0">
                <a:solidFill>
                  <a:srgbClr val="000080"/>
                </a:solidFill>
              </a:rPr>
              <a:t>else</a:t>
            </a: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dirty="0" err="1"/>
              <a:t>req.setAttribute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008000"/>
                </a:solidFill>
              </a:rPr>
              <a:t>"</a:t>
            </a:r>
            <a:r>
              <a:rPr lang="en-US" altLang="zh-CN" b="1" dirty="0" err="1">
                <a:solidFill>
                  <a:srgbClr val="008000"/>
                </a:solidFill>
              </a:rPr>
              <a:t>errorMessage</a:t>
            </a:r>
            <a:r>
              <a:rPr lang="en-US" altLang="zh-CN" b="1" dirty="0">
                <a:solidFill>
                  <a:srgbClr val="008000"/>
                </a:solidFill>
              </a:rPr>
              <a:t>"</a:t>
            </a:r>
            <a:r>
              <a:rPr lang="en-US" altLang="zh-CN" dirty="0"/>
              <a:t>,</a:t>
            </a:r>
            <a:r>
              <a:rPr lang="en-US" altLang="zh-CN" b="1" dirty="0">
                <a:solidFill>
                  <a:srgbClr val="008000"/>
                </a:solidFill>
              </a:rPr>
              <a:t>"your name or password is valid"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dirty="0" err="1"/>
              <a:t>req.getRequestDispatcher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008000"/>
                </a:solidFill>
              </a:rPr>
              <a:t>"/login"</a:t>
            </a:r>
            <a:r>
              <a:rPr lang="en-US" altLang="zh-CN" dirty="0"/>
              <a:t>).forward(</a:t>
            </a:r>
            <a:r>
              <a:rPr lang="en-US" altLang="zh-CN" dirty="0" err="1"/>
              <a:t>req,resp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    }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808000"/>
                </a:solidFill>
              </a:rPr>
              <a:t>@Override</a:t>
            </a:r>
            <a:br>
              <a:rPr lang="en-US" altLang="zh-CN" dirty="0">
                <a:solidFill>
                  <a:srgbClr val="808000"/>
                </a:solidFill>
              </a:rPr>
            </a:br>
            <a:r>
              <a:rPr lang="en-US" altLang="zh-CN" dirty="0">
                <a:solidFill>
                  <a:srgbClr val="808000"/>
                </a:solidFill>
              </a:rPr>
              <a:t>    </a:t>
            </a:r>
            <a:r>
              <a:rPr lang="en-US" altLang="zh-CN" b="1" dirty="0">
                <a:solidFill>
                  <a:srgbClr val="000080"/>
                </a:solidFill>
              </a:rPr>
              <a:t>protected void </a:t>
            </a:r>
            <a:r>
              <a:rPr lang="en-US" altLang="zh-CN" dirty="0" err="1"/>
              <a:t>doPost</a:t>
            </a:r>
            <a:r>
              <a:rPr lang="en-US" altLang="zh-CN" dirty="0"/>
              <a:t>(</a:t>
            </a:r>
            <a:r>
              <a:rPr lang="en-US" altLang="zh-CN" dirty="0" err="1"/>
              <a:t>HttpServletRequest</a:t>
            </a:r>
            <a:r>
              <a:rPr lang="en-US" altLang="zh-CN" dirty="0"/>
              <a:t> </a:t>
            </a:r>
            <a:r>
              <a:rPr lang="en-US" altLang="zh-CN" dirty="0" err="1"/>
              <a:t>req</a:t>
            </a:r>
            <a:r>
              <a:rPr lang="en-US" altLang="zh-CN" dirty="0"/>
              <a:t>, </a:t>
            </a:r>
            <a:r>
              <a:rPr lang="en-US" altLang="zh-CN" dirty="0" err="1"/>
              <a:t>HttpServletResponse</a:t>
            </a:r>
            <a:r>
              <a:rPr lang="en-US" altLang="zh-CN" dirty="0"/>
              <a:t> </a:t>
            </a:r>
            <a:r>
              <a:rPr lang="en-US" altLang="zh-CN" dirty="0" err="1"/>
              <a:t>resp</a:t>
            </a:r>
            <a:r>
              <a:rPr lang="en-US" altLang="zh-CN" dirty="0"/>
              <a:t>) </a:t>
            </a:r>
            <a:r>
              <a:rPr lang="en-US" altLang="zh-CN" b="1" dirty="0">
                <a:solidFill>
                  <a:srgbClr val="000080"/>
                </a:solidFill>
              </a:rPr>
              <a:t>throws </a:t>
            </a:r>
            <a:r>
              <a:rPr lang="en-US" altLang="zh-CN" dirty="0" err="1"/>
              <a:t>ServletException</a:t>
            </a:r>
            <a:r>
              <a:rPr lang="en-US" altLang="zh-CN" dirty="0"/>
              <a:t>, </a:t>
            </a:r>
            <a:r>
              <a:rPr lang="en-US" altLang="zh-CN" dirty="0" err="1"/>
              <a:t>IOException</a:t>
            </a:r>
            <a:r>
              <a:rPr lang="en-US" altLang="zh-CN" dirty="0"/>
              <a:t> 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doGet</a:t>
            </a:r>
            <a:r>
              <a:rPr lang="en-US" altLang="zh-CN" dirty="0"/>
              <a:t>(</a:t>
            </a:r>
            <a:r>
              <a:rPr lang="en-US" altLang="zh-CN" dirty="0" err="1"/>
              <a:t>req,resp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smtClean="0"/>
              <a:t>}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300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hlinkClick r:id="rId2"/>
              </a:rPr>
              <a:t>JMockit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依赖的方法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    或依赖的服务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Why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JMockit</a:t>
            </a:r>
            <a:r>
              <a:rPr kumimoji="1" lang="zh-CN" altLang="en-US" dirty="0" smtClean="0"/>
              <a:t>  </a:t>
            </a:r>
            <a:r>
              <a:rPr kumimoji="1" lang="en-US" altLang="zh-CN" sz="2000" dirty="0">
                <a:hlinkClick r:id="rId3"/>
              </a:rPr>
              <a:t>http://</a:t>
            </a:r>
            <a:r>
              <a:rPr kumimoji="1" lang="en-US" altLang="zh-CN" sz="2000" dirty="0" smtClean="0">
                <a:hlinkClick r:id="rId3"/>
              </a:rPr>
              <a:t>rawgit.com/jmockit/jmockit.github.io/e5f649df0276ef561b1b98004914a0cfd0c290bb/MockingToolkitComparisonMatrix.htm</a:t>
            </a:r>
            <a:endParaRPr kumimoji="1" lang="en-US" altLang="zh-CN" sz="2000" dirty="0"/>
          </a:p>
          <a:p>
            <a:pPr marL="508000" lvl="1" indent="0">
              <a:buNone/>
            </a:pPr>
            <a:r>
              <a:rPr kumimoji="1" lang="zh-CN" altLang="en-US" dirty="0" smtClean="0"/>
              <a:t>基于字节码替换而不是动态代理，可以动态替换静态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构造方法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762361-D1EA-8A47-98C6-9CB1E90585D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00" y="1422400"/>
            <a:ext cx="87630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25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W - Blue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W 蓝" id="{63321CB1-D28A-DA49-9571-CF2E73407A23}" vid="{1A0D6709-4595-9447-A5D7-2653BD5330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2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TW 蓝</Template>
  <TotalTime>609</TotalTime>
  <Pages>0</Pages>
  <Words>456</Words>
  <Characters>0</Characters>
  <Application>Microsoft Macintosh PowerPoint</Application>
  <PresentationFormat>自定义</PresentationFormat>
  <Lines>0</Lines>
  <Paragraphs>142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Arial Black</vt:lpstr>
      <vt:lpstr>Calibri</vt:lpstr>
      <vt:lpstr>Lucida Grande</vt:lpstr>
      <vt:lpstr>Mangal</vt:lpstr>
      <vt:lpstr>ＭＳ Ｐゴシック</vt:lpstr>
      <vt:lpstr>Open Sans</vt:lpstr>
      <vt:lpstr>Open Sans Extrabold</vt:lpstr>
      <vt:lpstr>Open Sans Extrabold Italic</vt:lpstr>
      <vt:lpstr>Open Sans Italic</vt:lpstr>
      <vt:lpstr>Open Sans Light</vt:lpstr>
      <vt:lpstr>Wingdings</vt:lpstr>
      <vt:lpstr>ヒラギノ角ゴ ProN W3</vt:lpstr>
      <vt:lpstr>ヒラギノ角ゴ ProN W6</vt:lpstr>
      <vt:lpstr>黑体</vt:lpstr>
      <vt:lpstr>微软雅黑</vt:lpstr>
      <vt:lpstr>Arial</vt:lpstr>
      <vt:lpstr>TW - Blue</vt:lpstr>
      <vt:lpstr>单元测试</vt:lpstr>
      <vt:lpstr>特点一</vt:lpstr>
      <vt:lpstr>特点二</vt:lpstr>
      <vt:lpstr>工具</vt:lpstr>
      <vt:lpstr>示例1 - Accumulator</vt:lpstr>
      <vt:lpstr>创建单元测试</vt:lpstr>
      <vt:lpstr>JUnit</vt:lpstr>
      <vt:lpstr>示例2 - AuthenticationServlet</vt:lpstr>
      <vt:lpstr>JMockit</vt:lpstr>
      <vt:lpstr>总结：JMockit 核心 API</vt:lpstr>
      <vt:lpstr>PowerPoint 演示文稿</vt:lpstr>
      <vt:lpstr>单元测试的价值</vt:lpstr>
      <vt:lpstr>常见问题</vt:lpstr>
      <vt:lpstr>测试覆盖率</vt:lpstr>
      <vt:lpstr>Jacoco</vt:lpstr>
      <vt:lpstr>PowerPoint 演示文稿</vt:lpstr>
      <vt:lpstr>Q &amp; A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单元测试</dc:title>
  <dc:subject/>
  <dc:creator>Yoogo Dong</dc:creator>
  <cp:keywords/>
  <dc:description/>
  <cp:lastModifiedBy>Yoogo Dong</cp:lastModifiedBy>
  <cp:revision>145</cp:revision>
  <dcterms:created xsi:type="dcterms:W3CDTF">2017-11-16T07:29:34Z</dcterms:created>
  <dcterms:modified xsi:type="dcterms:W3CDTF">2017-12-10T11:45:25Z</dcterms:modified>
</cp:coreProperties>
</file>